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48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204FA-0EE3-4497-8294-2F205C83103D}" type="datetimeFigureOut">
              <a:rPr lang="es-MX" smtClean="0"/>
              <a:t>03/07/2023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329EC-DD0B-4AE5-ABC2-0E90DAA832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63732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204FA-0EE3-4497-8294-2F205C83103D}" type="datetimeFigureOut">
              <a:rPr lang="es-MX" smtClean="0"/>
              <a:t>03/07/2023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329EC-DD0B-4AE5-ABC2-0E90DAA832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80935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204FA-0EE3-4497-8294-2F205C83103D}" type="datetimeFigureOut">
              <a:rPr lang="es-MX" smtClean="0"/>
              <a:t>03/07/2023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329EC-DD0B-4AE5-ABC2-0E90DAA832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55251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204FA-0EE3-4497-8294-2F205C83103D}" type="datetimeFigureOut">
              <a:rPr lang="es-MX" smtClean="0"/>
              <a:t>03/07/2023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329EC-DD0B-4AE5-ABC2-0E90DAA832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44706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204FA-0EE3-4497-8294-2F205C83103D}" type="datetimeFigureOut">
              <a:rPr lang="es-MX" smtClean="0"/>
              <a:t>03/07/2023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329EC-DD0B-4AE5-ABC2-0E90DAA832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50496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204FA-0EE3-4497-8294-2F205C83103D}" type="datetimeFigureOut">
              <a:rPr lang="es-MX" smtClean="0"/>
              <a:t>03/07/2023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329EC-DD0B-4AE5-ABC2-0E90DAA832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54234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204FA-0EE3-4497-8294-2F205C83103D}" type="datetimeFigureOut">
              <a:rPr lang="es-MX" smtClean="0"/>
              <a:t>03/07/2023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329EC-DD0B-4AE5-ABC2-0E90DAA832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46965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204FA-0EE3-4497-8294-2F205C83103D}" type="datetimeFigureOut">
              <a:rPr lang="es-MX" smtClean="0"/>
              <a:t>03/07/2023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329EC-DD0B-4AE5-ABC2-0E90DAA832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38828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204FA-0EE3-4497-8294-2F205C83103D}" type="datetimeFigureOut">
              <a:rPr lang="es-MX" smtClean="0"/>
              <a:t>03/07/2023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329EC-DD0B-4AE5-ABC2-0E90DAA832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01887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204FA-0EE3-4497-8294-2F205C83103D}" type="datetimeFigureOut">
              <a:rPr lang="es-MX" smtClean="0"/>
              <a:t>03/07/2023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329EC-DD0B-4AE5-ABC2-0E90DAA832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75261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204FA-0EE3-4497-8294-2F205C83103D}" type="datetimeFigureOut">
              <a:rPr lang="es-MX" smtClean="0"/>
              <a:t>03/07/2023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329EC-DD0B-4AE5-ABC2-0E90DAA832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68825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204FA-0EE3-4497-8294-2F205C83103D}" type="datetimeFigureOut">
              <a:rPr lang="es-MX" smtClean="0"/>
              <a:t>03/07/2023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B329EC-DD0B-4AE5-ABC2-0E90DAA832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72073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3.png"/><Relationship Id="rId4" Type="http://schemas.openxmlformats.org/officeDocument/2006/relationships/image" Target="../media/image4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6.png"/><Relationship Id="rId4" Type="http://schemas.openxmlformats.org/officeDocument/2006/relationships/image" Target="../media/image4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31848" r="3222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707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5365" y="0"/>
            <a:ext cx="9144000" cy="685800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0" y="5799405"/>
            <a:ext cx="9144000" cy="45719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898" y="6107795"/>
            <a:ext cx="779970" cy="49176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900" y="6127327"/>
            <a:ext cx="1415302" cy="49176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78" y="6107795"/>
            <a:ext cx="1163089" cy="49176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301" y="6087248"/>
            <a:ext cx="1313322" cy="54094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635" y="6127327"/>
            <a:ext cx="604830" cy="491769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240859" y="-105530"/>
            <a:ext cx="421015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800" b="1" dirty="0" smtClean="0"/>
              <a:t>Tabaco</a:t>
            </a:r>
          </a:p>
          <a:p>
            <a:pPr algn="ctr"/>
            <a:r>
              <a:rPr lang="es-MX" sz="2800" b="1" dirty="0" smtClean="0">
                <a:solidFill>
                  <a:srgbClr val="C00000"/>
                </a:solidFill>
              </a:rPr>
              <a:t>TE AFECTA A TI Y A TODOS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129981" y="1787756"/>
            <a:ext cx="620129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 smtClean="0"/>
              <a:t>La nicotina es la sustancia psicoactiva que se extrae de las hojas del arbusto del tabaco. </a:t>
            </a:r>
          </a:p>
          <a:p>
            <a:pPr algn="just"/>
            <a:endParaRPr lang="es-MX" dirty="0" smtClean="0"/>
          </a:p>
          <a:p>
            <a:pPr algn="just"/>
            <a:r>
              <a:rPr lang="es-MX" dirty="0" smtClean="0"/>
              <a:t>Genera efectos estimulantes y tiene un alto nivel adictivo. Se comercializa en diversas presentaciones</a:t>
            </a:r>
            <a:endParaRPr lang="es-MX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05898" y="3574591"/>
            <a:ext cx="2952750" cy="17430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7617" y="3579438"/>
            <a:ext cx="2952750" cy="17430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58423" y="503616"/>
            <a:ext cx="1800225" cy="25431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CuadroTexto 13"/>
          <p:cNvSpPr txBox="1"/>
          <p:nvPr/>
        </p:nvSpPr>
        <p:spPr>
          <a:xfrm>
            <a:off x="225601" y="1266339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/>
              <a:t>¿Qué es</a:t>
            </a:r>
            <a:r>
              <a:rPr lang="es-MX" b="1" dirty="0" smtClean="0"/>
              <a:t>?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282020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0" y="5799405"/>
            <a:ext cx="9144000" cy="45719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898" y="6107795"/>
            <a:ext cx="779970" cy="49176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900" y="6127327"/>
            <a:ext cx="1415302" cy="49176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78" y="6107795"/>
            <a:ext cx="1163089" cy="49176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301" y="6087248"/>
            <a:ext cx="1313322" cy="54094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635" y="6127327"/>
            <a:ext cx="604830" cy="491769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166255" y="1546884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MX" b="1" dirty="0" smtClean="0">
                <a:solidFill>
                  <a:schemeClr val="accent1">
                    <a:lumMod val="75000"/>
                  </a:schemeClr>
                </a:solidFill>
              </a:rPr>
              <a:t>EFECTOS</a:t>
            </a:r>
          </a:p>
          <a:p>
            <a:pPr algn="just"/>
            <a:r>
              <a:rPr lang="es-MX" dirty="0" smtClean="0"/>
              <a:t>El consumo de nicotina puede producir sensación de relajación y de estimulación.</a:t>
            </a:r>
          </a:p>
          <a:p>
            <a:pPr algn="just"/>
            <a:r>
              <a:rPr lang="es-MX" dirty="0" smtClean="0"/>
              <a:t>Sin embargo, el síndrome de abstinencia y el deseo de consumir nuevamente se manifiestan al poco tiempo de iniciar su consumo. </a:t>
            </a:r>
          </a:p>
          <a:p>
            <a:pPr algn="just"/>
            <a:endParaRPr lang="es-MX" dirty="0" smtClean="0"/>
          </a:p>
          <a:p>
            <a:pPr algn="just"/>
            <a:r>
              <a:rPr lang="es-MX" dirty="0" smtClean="0"/>
              <a:t>Algunos de los síntomas del síndrome de abstinencia son ataques de ansiedad y episodios de depresión, somnolencia y problemas para dormir, tensión, inquietud o frustración, dolores de cabeza, dificultad para concentrarse, incremento del apetito y aumento de peso.</a:t>
            </a:r>
            <a:endParaRPr lang="es-MX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25388" t="12192" r="2983" b="8318"/>
          <a:stretch/>
        </p:blipFill>
        <p:spPr>
          <a:xfrm>
            <a:off x="6523821" y="-24254"/>
            <a:ext cx="1876240" cy="1911928"/>
          </a:xfrm>
          <a:prstGeom prst="rect">
            <a:avLst/>
          </a:prstGeom>
          <a:ln>
            <a:noFill/>
          </a:ln>
        </p:spPr>
      </p:pic>
      <p:sp>
        <p:nvSpPr>
          <p:cNvPr id="12" name="CuadroTexto 11"/>
          <p:cNvSpPr txBox="1"/>
          <p:nvPr/>
        </p:nvSpPr>
        <p:spPr>
          <a:xfrm>
            <a:off x="2215584" y="-66534"/>
            <a:ext cx="421015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800" b="1" dirty="0" smtClean="0"/>
              <a:t>Tabaco</a:t>
            </a:r>
          </a:p>
          <a:p>
            <a:pPr algn="ctr"/>
            <a:r>
              <a:rPr lang="es-MX" sz="2800" b="1" dirty="0" smtClean="0">
                <a:solidFill>
                  <a:srgbClr val="C00000"/>
                </a:solidFill>
              </a:rPr>
              <a:t>TE AFECTA A TI Y A TODOS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47336" y="1954208"/>
            <a:ext cx="2752725" cy="16573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82968" y="4000954"/>
            <a:ext cx="2681460" cy="16573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9617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68378"/>
            <a:ext cx="9144000" cy="685800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0" y="5799405"/>
            <a:ext cx="9144000" cy="45719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898" y="6107795"/>
            <a:ext cx="779970" cy="49176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900" y="6127327"/>
            <a:ext cx="1415302" cy="49176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78" y="6107795"/>
            <a:ext cx="1163089" cy="49176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301" y="6087248"/>
            <a:ext cx="1313322" cy="54094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635" y="6127327"/>
            <a:ext cx="604830" cy="491769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58832" y="1324271"/>
            <a:ext cx="421391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600" b="1" dirty="0" smtClean="0"/>
              <a:t>Principales daños irreversibles a la salud</a:t>
            </a:r>
          </a:p>
          <a:p>
            <a:endParaRPr lang="es-MX" sz="1600" b="1" dirty="0" smtClean="0"/>
          </a:p>
          <a:p>
            <a:pPr algn="just"/>
            <a:r>
              <a:rPr lang="es-MX" sz="1600" dirty="0" smtClean="0"/>
              <a:t>Enfermedad pulmonar obstructiva crónica (EPOC), neumonías, distintos tipos de cáncer, entre ellos, el de pulmón; algunas enfermedades </a:t>
            </a:r>
            <a:r>
              <a:rPr lang="es-MX" sz="1600" dirty="0" smtClean="0"/>
              <a:t>cardíacas</a:t>
            </a:r>
            <a:r>
              <a:rPr lang="es-MX" sz="1600" dirty="0" smtClean="0"/>
              <a:t>, accidentes cerebrovasculares y enfermedades neurodegenerativas. </a:t>
            </a:r>
          </a:p>
          <a:p>
            <a:pPr algn="just"/>
            <a:r>
              <a:rPr lang="es-MX" sz="1600" dirty="0" smtClean="0"/>
              <a:t>Las muertes asociadas al tabaquismo son consecuencia de dichas </a:t>
            </a:r>
          </a:p>
          <a:p>
            <a:pPr algn="just"/>
            <a:r>
              <a:rPr lang="es-MX" sz="1600" dirty="0" smtClean="0"/>
              <a:t>Enfermedades.</a:t>
            </a:r>
            <a:endParaRPr lang="es-MX" sz="1600" dirty="0"/>
          </a:p>
        </p:txBody>
      </p:sp>
      <p:sp>
        <p:nvSpPr>
          <p:cNvPr id="11" name="Rectángulo 10"/>
          <p:cNvSpPr/>
          <p:nvPr/>
        </p:nvSpPr>
        <p:spPr>
          <a:xfrm>
            <a:off x="5031634" y="1288290"/>
            <a:ext cx="401261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600" b="1" dirty="0" smtClean="0"/>
              <a:t>Daños del humo de segunda mano</a:t>
            </a:r>
          </a:p>
          <a:p>
            <a:pPr algn="ctr"/>
            <a:endParaRPr lang="es-MX" sz="1600" b="1" dirty="0" smtClean="0"/>
          </a:p>
          <a:p>
            <a:pPr algn="just"/>
            <a:r>
              <a:rPr lang="es-MX" sz="1600" dirty="0" smtClean="0"/>
              <a:t>El humo ajeno, de segunda mano o secundario es producido por personas fumadoras y es respirado por quienes están alrededor. </a:t>
            </a:r>
          </a:p>
          <a:p>
            <a:pPr algn="just"/>
            <a:r>
              <a:rPr lang="es-MX" sz="1600" dirty="0" smtClean="0"/>
              <a:t>No existe una forma segura de exposición al humo ajeno. Incluso un breve tiempo puede causar daños como irritación ocular, mareos o náuseas.</a:t>
            </a:r>
            <a:endParaRPr lang="es-MX" sz="1600" dirty="0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3123" y="4106273"/>
            <a:ext cx="2239007" cy="14510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CuadroTexto 12"/>
          <p:cNvSpPr txBox="1"/>
          <p:nvPr/>
        </p:nvSpPr>
        <p:spPr>
          <a:xfrm>
            <a:off x="2215584" y="-66534"/>
            <a:ext cx="421015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800" b="1" dirty="0" smtClean="0"/>
              <a:t>Tabaco</a:t>
            </a:r>
          </a:p>
          <a:p>
            <a:pPr algn="ctr"/>
            <a:r>
              <a:rPr lang="es-MX" sz="2800" b="1" dirty="0" smtClean="0">
                <a:solidFill>
                  <a:srgbClr val="C00000"/>
                </a:solidFill>
              </a:rPr>
              <a:t>TE AFECTA A TI Y A TODOS</a:t>
            </a: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95296" y="4125038"/>
            <a:ext cx="2153407" cy="14278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85868" y="4141144"/>
            <a:ext cx="2152608" cy="13955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8016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</TotalTime>
  <Words>244</Words>
  <Application>Microsoft Office PowerPoint</Application>
  <PresentationFormat>Presentación en pantalla (4:3)</PresentationFormat>
  <Paragraphs>24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Tutorias 4</dc:creator>
  <cp:lastModifiedBy>Tutorias03</cp:lastModifiedBy>
  <cp:revision>8</cp:revision>
  <dcterms:created xsi:type="dcterms:W3CDTF">2023-05-22T21:23:03Z</dcterms:created>
  <dcterms:modified xsi:type="dcterms:W3CDTF">2023-07-04T00:24:25Z</dcterms:modified>
</cp:coreProperties>
</file>